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9" r:id="rId2"/>
    <p:sldId id="286" r:id="rId3"/>
    <p:sldId id="323" r:id="rId4"/>
    <p:sldId id="319" r:id="rId5"/>
    <p:sldId id="346" r:id="rId6"/>
    <p:sldId id="347" r:id="rId7"/>
    <p:sldId id="348" r:id="rId8"/>
    <p:sldId id="291" r:id="rId9"/>
    <p:sldId id="349" r:id="rId10"/>
    <p:sldId id="316" r:id="rId11"/>
    <p:sldId id="350" r:id="rId12"/>
    <p:sldId id="351" r:id="rId13"/>
    <p:sldId id="333" r:id="rId14"/>
    <p:sldId id="338" r:id="rId15"/>
    <p:sldId id="345" r:id="rId16"/>
    <p:sldId id="352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613B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48" autoAdjust="0"/>
  </p:normalViewPr>
  <p:slideViewPr>
    <p:cSldViewPr>
      <p:cViewPr varScale="1">
        <p:scale>
          <a:sx n="83" d="100"/>
          <a:sy n="83" d="100"/>
        </p:scale>
        <p:origin x="-15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5" d="100"/>
        <a:sy n="135" d="100"/>
      </p:scale>
      <p:origin x="0" y="2556"/>
    </p:cViewPr>
  </p:sorterViewPr>
  <p:notesViewPr>
    <p:cSldViewPr>
      <p:cViewPr varScale="1">
        <p:scale>
          <a:sx n="67" d="100"/>
          <a:sy n="67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43DB5-223F-4D61-B8A9-70F5B7F764B8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B25E3-B818-4997-A6D1-ECAFD5B9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2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9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7162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8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96BFF-CE54-4240-ACF1-69C7596A2AD1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jroberts@npaihb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C42150-723B-4C2A-B8AA-C6F96496E035}" type="slidenum">
              <a:rPr lang="en-US" altLang="en-US" smtClean="0">
                <a:latin typeface="Tahoma" pitchFamily="34" charset="0"/>
              </a:rPr>
              <a:pPr/>
              <a:t>1</a:t>
            </a:fld>
            <a:endParaRPr lang="en-US" altLang="en-US" smtClean="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914400"/>
            <a:ext cx="6477000" cy="1219200"/>
          </a:xfrm>
        </p:spPr>
        <p:txBody>
          <a:bodyPr>
            <a:noAutofit/>
          </a:bodyPr>
          <a:lstStyle/>
          <a:p>
            <a:r>
              <a:rPr lang="en-US" sz="4000" b="1" i="1" dirty="0" smtClean="0">
                <a:latin typeface="Arial" charset="0"/>
                <a:cs typeface="Arial" charset="0"/>
              </a:rPr>
              <a:t>Legislative/Policy Update</a:t>
            </a:r>
            <a:br>
              <a:rPr lang="en-US" sz="4000" b="1" i="1" dirty="0" smtClean="0">
                <a:latin typeface="Arial" charset="0"/>
                <a:cs typeface="Arial" charset="0"/>
              </a:rPr>
            </a:br>
            <a:r>
              <a:rPr lang="en-US" sz="4000" b="1" i="1" dirty="0" smtClean="0">
                <a:latin typeface="Arial" charset="0"/>
                <a:cs typeface="Arial" charset="0"/>
              </a:rPr>
              <a:t>Item No. 4</a:t>
            </a:r>
            <a:r>
              <a:rPr lang="en-US" sz="3200" b="1" i="1" dirty="0" smtClean="0">
                <a:latin typeface="Arial" charset="0"/>
                <a:cs typeface="Arial" charset="0"/>
              </a:rPr>
              <a:t/>
            </a:r>
            <a:br>
              <a:rPr lang="en-US" sz="3200" b="1" i="1" dirty="0" smtClean="0">
                <a:latin typeface="Arial" charset="0"/>
                <a:cs typeface="Arial" charset="0"/>
              </a:rPr>
            </a:br>
            <a:endParaRPr lang="en-US" altLang="en-US" sz="36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018560"/>
            <a:ext cx="6705600" cy="1600200"/>
          </a:xfrm>
        </p:spPr>
        <p:txBody>
          <a:bodyPr>
            <a:no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2400" dirty="0" smtClean="0"/>
              <a:t>NW Portland Area Indian Health Board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400" dirty="0" smtClean="0"/>
              <a:t>Quarterly Board Meeting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000" i="1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>October 17, 2012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1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/>
            </a:r>
            <a:br>
              <a:rPr lang="en-US" sz="1800" dirty="0" smtClean="0">
                <a:latin typeface="Arial" charset="0"/>
                <a:cs typeface="Arial" charset="0"/>
              </a:rPr>
            </a:br>
            <a:endParaRPr lang="en-US" sz="1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Contract Support Cost Update – 4M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0"/>
            <a:ext cx="6477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October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, NPAIHB and others files </a:t>
            </a:r>
            <a:r>
              <a:rPr lang="en-US" sz="2400" dirty="0" err="1" smtClean="0"/>
              <a:t>FOIA</a:t>
            </a:r>
            <a:r>
              <a:rPr lang="en-US" sz="2400" dirty="0" smtClean="0"/>
              <a:t> law suit against IHS for not disclosing CSC data/expenditure of public funds </a:t>
            </a:r>
          </a:p>
          <a:p>
            <a:r>
              <a:rPr lang="en-US" sz="2400" dirty="0" smtClean="0"/>
              <a:t>NPAIHB is lead plaintiff that includes coalition of over 250 Tribes and tribal organizations</a:t>
            </a:r>
          </a:p>
          <a:p>
            <a:r>
              <a:rPr lang="en-US" sz="2400" dirty="0" smtClean="0"/>
              <a:t>IHS Director issues September 24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</a:t>
            </a:r>
            <a:r>
              <a:rPr lang="en-US" sz="2400" dirty="0" err="1" smtClean="0"/>
              <a:t>DTLL</a:t>
            </a:r>
            <a:r>
              <a:rPr lang="en-US" sz="2400" dirty="0" smtClean="0"/>
              <a:t> on Contract Support Cost issues </a:t>
            </a:r>
          </a:p>
          <a:p>
            <a:pPr lvl="1"/>
            <a:r>
              <a:rPr lang="en-US" sz="2000" dirty="0" smtClean="0"/>
              <a:t>Salazar v. Ramah Navajo Chapter </a:t>
            </a:r>
            <a:r>
              <a:rPr lang="en-US" sz="2000" dirty="0" err="1" smtClean="0"/>
              <a:t>USSC</a:t>
            </a:r>
            <a:r>
              <a:rPr lang="en-US" sz="2000" dirty="0" smtClean="0"/>
              <a:t> case</a:t>
            </a:r>
          </a:p>
          <a:p>
            <a:pPr lvl="1"/>
            <a:r>
              <a:rPr lang="en-US" sz="2000" dirty="0" smtClean="0"/>
              <a:t>Contract Support Cost reporting </a:t>
            </a:r>
          </a:p>
          <a:p>
            <a:pPr lvl="1"/>
            <a:r>
              <a:rPr lang="en-US" sz="2000" dirty="0" smtClean="0"/>
              <a:t>Appropriations</a:t>
            </a:r>
          </a:p>
          <a:p>
            <a:pPr lvl="1"/>
            <a:r>
              <a:rPr lang="en-US" sz="2000" dirty="0" smtClean="0"/>
              <a:t>CSC Policy and the need to revise 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0459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OR &amp; WA Uncompensated Care Model – 4A-4B-4C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Project follows successful Arizona 1115 Waiver allows Indians to be exempt from benefits &amp; eligibility restrictions.  OR &amp; WA Tribes working on model but have following issues to resolve: </a:t>
            </a:r>
            <a:endParaRPr lang="en-US" sz="2400" dirty="0"/>
          </a:p>
          <a:p>
            <a:pPr lvl="1"/>
            <a:r>
              <a:rPr lang="en-US" sz="2000" dirty="0" smtClean="0"/>
              <a:t>Waiver </a:t>
            </a:r>
            <a:r>
              <a:rPr lang="en-US" sz="2000" dirty="0" err="1" smtClean="0"/>
              <a:t>FFS</a:t>
            </a:r>
            <a:r>
              <a:rPr lang="en-US" sz="2000" dirty="0" smtClean="0"/>
              <a:t> versus uncompensated care model </a:t>
            </a:r>
          </a:p>
          <a:p>
            <a:pPr lvl="1"/>
            <a:r>
              <a:rPr lang="en-US" sz="2000" dirty="0" smtClean="0"/>
              <a:t>Will it apply to </a:t>
            </a:r>
            <a:r>
              <a:rPr lang="en-US" sz="2000" dirty="0" err="1" smtClean="0"/>
              <a:t>ACA</a:t>
            </a:r>
            <a:r>
              <a:rPr lang="en-US" sz="2000" dirty="0" smtClean="0"/>
              <a:t> Medicaid expansion group</a:t>
            </a:r>
          </a:p>
          <a:p>
            <a:pPr lvl="1"/>
            <a:r>
              <a:rPr lang="en-US" sz="2000" dirty="0" smtClean="0"/>
              <a:t>Due to 100% </a:t>
            </a:r>
            <a:r>
              <a:rPr lang="en-US" sz="2000" dirty="0" err="1" smtClean="0"/>
              <a:t>FMAP</a:t>
            </a:r>
            <a:r>
              <a:rPr lang="en-US" sz="2000" dirty="0" smtClean="0"/>
              <a:t> will be limited to IHS and Tribal Programs; will need </a:t>
            </a:r>
            <a:r>
              <a:rPr lang="en-US" sz="2000" dirty="0" err="1" smtClean="0"/>
              <a:t>UIHP</a:t>
            </a:r>
            <a:r>
              <a:rPr lang="en-US" sz="2000" dirty="0" smtClean="0"/>
              <a:t> to support </a:t>
            </a:r>
          </a:p>
          <a:p>
            <a:pPr lvl="1"/>
            <a:r>
              <a:rPr lang="en-US" sz="2000" dirty="0" smtClean="0"/>
              <a:t>Benefit Design and base year; MH &amp; </a:t>
            </a:r>
            <a:r>
              <a:rPr lang="en-US" sz="2000" dirty="0" err="1" smtClean="0"/>
              <a:t>LTC</a:t>
            </a:r>
            <a:r>
              <a:rPr lang="en-US" sz="2000" dirty="0" smtClean="0"/>
              <a:t> services </a:t>
            </a:r>
          </a:p>
          <a:p>
            <a:pPr lvl="1"/>
            <a:r>
              <a:rPr lang="en-US" sz="2000" dirty="0" smtClean="0"/>
              <a:t>Non-</a:t>
            </a:r>
            <a:r>
              <a:rPr lang="en-US" sz="2000" dirty="0" err="1" smtClean="0"/>
              <a:t>eligibles</a:t>
            </a:r>
            <a:r>
              <a:rPr lang="en-US" sz="2000" dirty="0" smtClean="0"/>
              <a:t>, and 100% </a:t>
            </a:r>
            <a:r>
              <a:rPr lang="en-US" sz="2000" dirty="0" err="1" smtClean="0"/>
              <a:t>FMAP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Tribal non-federal share options </a:t>
            </a:r>
          </a:p>
          <a:p>
            <a:pPr lvl="1"/>
            <a:r>
              <a:rPr lang="en-US" sz="2000" dirty="0" smtClean="0"/>
              <a:t>Reimbursement mechanism </a:t>
            </a:r>
          </a:p>
          <a:p>
            <a:pPr lvl="1"/>
            <a:r>
              <a:rPr lang="en-US" sz="2000" dirty="0" smtClean="0"/>
              <a:t>Program capacity and surge concerns by CMS </a:t>
            </a:r>
          </a:p>
        </p:txBody>
      </p:sp>
    </p:spTree>
    <p:extLst>
      <p:ext uri="{BB962C8B-B14F-4D97-AF65-F5344CB8AC3E}">
        <p14:creationId xmlns:p14="http://schemas.microsoft.com/office/powerpoint/2010/main" val="2594788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1905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CMS Tribal Technical Advisory Group (</a:t>
            </a:r>
            <a:r>
              <a:rPr lang="en-US" b="1" dirty="0" err="1" smtClean="0"/>
              <a:t>TTAG</a:t>
            </a:r>
            <a:r>
              <a:rPr lang="en-US" b="1" dirty="0" smtClean="0"/>
              <a:t>); and </a:t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3600" b="1" dirty="0" err="1" smtClean="0"/>
              <a:t>NIHB</a:t>
            </a:r>
            <a:r>
              <a:rPr lang="en-US" sz="3600" b="1" dirty="0" smtClean="0"/>
              <a:t> Medicare, Medicaid Policy Committee (</a:t>
            </a:r>
            <a:r>
              <a:rPr lang="en-US" sz="3600" b="1" dirty="0" err="1" smtClean="0"/>
              <a:t>MMPC</a:t>
            </a:r>
            <a:r>
              <a:rPr lang="en-US" sz="2700" dirty="0" smtClean="0"/>
              <a:t>)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100" dirty="0" err="1" smtClean="0"/>
              <a:t>MMPC</a:t>
            </a:r>
            <a:r>
              <a:rPr lang="en-US" sz="3100" dirty="0" smtClean="0"/>
              <a:t> Report – 4J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63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Federal Facilitated Exchange </a:t>
            </a:r>
            <a:br>
              <a:rPr lang="en-US" sz="3600" b="1" dirty="0" smtClean="0"/>
            </a:br>
            <a:r>
              <a:rPr lang="en-US" sz="3600" b="1" dirty="0" smtClean="0"/>
              <a:t>– 4G &amp; 4H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May 16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HHS</a:t>
            </a:r>
            <a:r>
              <a:rPr lang="en-US" sz="2800" dirty="0" smtClean="0"/>
              <a:t> issued General Guidance on Federally-facilitated Exchange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How </a:t>
            </a:r>
            <a:r>
              <a:rPr lang="en-US" sz="2400" dirty="0"/>
              <a:t>States can partner with </a:t>
            </a:r>
            <a:r>
              <a:rPr lang="en-US" sz="2400" dirty="0" err="1"/>
              <a:t>HHS</a:t>
            </a:r>
            <a:r>
              <a:rPr lang="en-US" sz="2400" dirty="0"/>
              <a:t> to implement selected functions in an </a:t>
            </a:r>
            <a:r>
              <a:rPr lang="en-US" sz="2400" dirty="0" err="1"/>
              <a:t>FFE</a:t>
            </a:r>
            <a:r>
              <a:rPr lang="en-US" sz="2400" dirty="0"/>
              <a:t>,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Key </a:t>
            </a:r>
            <a:r>
              <a:rPr lang="en-US" sz="2400" dirty="0"/>
              <a:t>policies organized by Exchange function, and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How </a:t>
            </a:r>
            <a:r>
              <a:rPr lang="en-US" sz="2400" dirty="0" err="1"/>
              <a:t>HHS</a:t>
            </a:r>
            <a:r>
              <a:rPr lang="en-US" sz="2400" dirty="0"/>
              <a:t> will consult with a variety of stakeholders to implement an </a:t>
            </a:r>
            <a:r>
              <a:rPr lang="en-US" sz="2400" dirty="0" err="1"/>
              <a:t>FFE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800" dirty="0" smtClean="0"/>
              <a:t>NPAIHB Comments developed &amp; submitted via the </a:t>
            </a:r>
            <a:r>
              <a:rPr lang="en-US" sz="2800" dirty="0" err="1" smtClean="0"/>
              <a:t>TTAG</a:t>
            </a:r>
            <a:endParaRPr lang="en-US" sz="2800" dirty="0" smtClean="0"/>
          </a:p>
          <a:p>
            <a:r>
              <a:rPr lang="en-US" sz="2800" dirty="0" smtClean="0"/>
              <a:t>Refer to draft talking points on issues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649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Insurance Exchange Models </a:t>
            </a:r>
            <a:endParaRPr lang="en-US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55" y="1600200"/>
            <a:ext cx="9003945" cy="4103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82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 for </a:t>
            </a:r>
            <a:r>
              <a:rPr lang="en-US" dirty="0" err="1" smtClean="0"/>
              <a:t>FFE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State Partnership model will require Tribes to work with states</a:t>
            </a:r>
          </a:p>
          <a:p>
            <a:pPr lvl="1"/>
            <a:r>
              <a:rPr lang="en-US" dirty="0" smtClean="0"/>
              <a:t>Limited administration by states</a:t>
            </a:r>
          </a:p>
          <a:p>
            <a:pPr lvl="1"/>
            <a:r>
              <a:rPr lang="en-US" dirty="0" smtClean="0"/>
              <a:t>Selection of </a:t>
            </a:r>
            <a:r>
              <a:rPr lang="en-US" dirty="0" err="1" smtClean="0"/>
              <a:t>QHP</a:t>
            </a:r>
            <a:r>
              <a:rPr lang="en-US" dirty="0" smtClean="0"/>
              <a:t> and contracting requirements &amp; licensing </a:t>
            </a:r>
          </a:p>
          <a:p>
            <a:pPr lvl="1"/>
            <a:r>
              <a:rPr lang="en-US" dirty="0" smtClean="0"/>
              <a:t>Network adequacy, </a:t>
            </a:r>
            <a:r>
              <a:rPr lang="en-US" dirty="0" err="1" smtClean="0"/>
              <a:t>ECP</a:t>
            </a:r>
            <a:r>
              <a:rPr lang="en-US" dirty="0" smtClean="0"/>
              <a:t>, geography, </a:t>
            </a:r>
            <a:r>
              <a:rPr lang="en-US" dirty="0" err="1" smtClean="0"/>
              <a:t>EHBs</a:t>
            </a:r>
            <a:endParaRPr lang="en-US" dirty="0" smtClean="0"/>
          </a:p>
          <a:p>
            <a:pPr lvl="1"/>
            <a:r>
              <a:rPr lang="en-US" dirty="0" smtClean="0"/>
              <a:t>Navigator program &amp; other consumer assistance</a:t>
            </a:r>
          </a:p>
          <a:p>
            <a:r>
              <a:rPr lang="en-US" dirty="0" err="1" smtClean="0"/>
              <a:t>HHS</a:t>
            </a:r>
            <a:r>
              <a:rPr lang="en-US" dirty="0" smtClean="0"/>
              <a:t> will be responsible for </a:t>
            </a:r>
          </a:p>
          <a:p>
            <a:pPr lvl="1"/>
            <a:r>
              <a:rPr lang="en-US" dirty="0" smtClean="0"/>
              <a:t>Eligibility Determination (partner w/States)</a:t>
            </a:r>
          </a:p>
          <a:p>
            <a:pPr lvl="1"/>
            <a:r>
              <a:rPr lang="en-US" dirty="0" smtClean="0"/>
              <a:t>Management of website </a:t>
            </a:r>
          </a:p>
          <a:p>
            <a:pPr lvl="1"/>
            <a:r>
              <a:rPr lang="en-US" dirty="0" smtClean="0"/>
              <a:t>Consumer hotlines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59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IHS/VA Draft Sharing Agreement – 4I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Aug. 24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DTLL</a:t>
            </a:r>
            <a:r>
              <a:rPr lang="en-US" dirty="0" smtClean="0"/>
              <a:t> responding to Tribal Consultation concerns </a:t>
            </a:r>
          </a:p>
          <a:p>
            <a:r>
              <a:rPr lang="en-US" dirty="0" smtClean="0"/>
              <a:t>Response to Tribal concerns is generally favorable on such issues: </a:t>
            </a:r>
          </a:p>
          <a:p>
            <a:pPr lvl="1"/>
            <a:r>
              <a:rPr lang="en-US" dirty="0" smtClean="0"/>
              <a:t>Demonstration Sites </a:t>
            </a:r>
          </a:p>
          <a:p>
            <a:pPr lvl="1"/>
            <a:r>
              <a:rPr lang="en-US" dirty="0" smtClean="0"/>
              <a:t>National agreement application to all Tribes</a:t>
            </a:r>
          </a:p>
          <a:p>
            <a:pPr lvl="1"/>
            <a:r>
              <a:rPr lang="en-US" dirty="0" err="1" smtClean="0"/>
              <a:t>PRx</a:t>
            </a:r>
            <a:r>
              <a:rPr lang="en-US" dirty="0" smtClean="0"/>
              <a:t>, </a:t>
            </a:r>
            <a:r>
              <a:rPr lang="en-US" dirty="0" err="1" smtClean="0"/>
              <a:t>LTC</a:t>
            </a:r>
            <a:r>
              <a:rPr lang="en-US" dirty="0" smtClean="0"/>
              <a:t> and Behavioral health services </a:t>
            </a:r>
          </a:p>
          <a:p>
            <a:pPr lvl="1"/>
            <a:r>
              <a:rPr lang="en-US" dirty="0" smtClean="0"/>
              <a:t>Coordination of eligibility </a:t>
            </a:r>
          </a:p>
          <a:p>
            <a:pPr lvl="1"/>
            <a:r>
              <a:rPr lang="en-US" dirty="0" smtClean="0"/>
              <a:t>Copayments </a:t>
            </a:r>
          </a:p>
          <a:p>
            <a:r>
              <a:rPr lang="en-US" dirty="0" smtClean="0"/>
              <a:t>Agreement will not cover CHS services </a:t>
            </a:r>
          </a:p>
          <a:p>
            <a:r>
              <a:rPr lang="en-US" dirty="0" smtClean="0"/>
              <a:t>Key issue for reimbursement of outpatient services  </a:t>
            </a:r>
          </a:p>
          <a:p>
            <a:pPr lvl="1"/>
            <a:r>
              <a:rPr lang="en-US" dirty="0" smtClean="0"/>
              <a:t>April 5</a:t>
            </a:r>
            <a:r>
              <a:rPr lang="en-US" baseline="30000" dirty="0" smtClean="0"/>
              <a:t>th</a:t>
            </a:r>
            <a:r>
              <a:rPr lang="en-US" dirty="0" smtClean="0"/>
              <a:t> draft provided for encounter rate </a:t>
            </a:r>
          </a:p>
          <a:p>
            <a:pPr lvl="1"/>
            <a:r>
              <a:rPr lang="en-US" dirty="0" smtClean="0"/>
              <a:t>New draft policy is Medicare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054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1" name="Title 1"/>
          <p:cNvSpPr>
            <a:spLocks noGrp="1"/>
          </p:cNvSpPr>
          <p:nvPr>
            <p:ph type="title"/>
          </p:nvPr>
        </p:nvSpPr>
        <p:spPr>
          <a:xfrm>
            <a:off x="1447800" y="1600200"/>
            <a:ext cx="7239000" cy="1143000"/>
          </a:xfrm>
        </p:spPr>
        <p:txBody>
          <a:bodyPr/>
          <a:lstStyle/>
          <a:p>
            <a:pPr eaLnBrk="1" hangingPunct="1"/>
            <a:r>
              <a:rPr lang="en-US" smtClean="0"/>
              <a:t>Questions/Discussion </a:t>
            </a:r>
          </a:p>
        </p:txBody>
      </p:sp>
      <p:sp>
        <p:nvSpPr>
          <p:cNvPr id="296962" name="Content Placeholder 2"/>
          <p:cNvSpPr>
            <a:spLocks noGrp="1"/>
          </p:cNvSpPr>
          <p:nvPr>
            <p:ph idx="1"/>
          </p:nvPr>
        </p:nvSpPr>
        <p:spPr>
          <a:xfrm>
            <a:off x="1676400" y="3886200"/>
            <a:ext cx="6858000" cy="22463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1600" smtClean="0"/>
              <a:t>Jim Roberts, Policy Analyst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600" smtClean="0"/>
              <a:t>Northwest Portland Area Indian Health Board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600" smtClean="0">
                <a:hlinkClick r:id="rId2"/>
              </a:rPr>
              <a:t>jroberts@npaihb.org</a:t>
            </a: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</p:txBody>
      </p:sp>
      <p:sp>
        <p:nvSpPr>
          <p:cNvPr id="2969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FAAD29-7497-46FE-A87E-93ED39A64F3F}" type="slidenum">
              <a:rPr lang="en-US" altLang="en-US" smtClean="0">
                <a:latin typeface="Tahoma" pitchFamily="34" charset="0"/>
              </a:rPr>
              <a:pPr/>
              <a:t>17</a:t>
            </a:fld>
            <a:endParaRPr lang="en-US" altLang="en-US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Overview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0"/>
            <a:ext cx="6781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FY 2013 IHS Budget &amp; Sequestration</a:t>
            </a:r>
          </a:p>
          <a:p>
            <a:r>
              <a:rPr lang="en-US" dirty="0" smtClean="0"/>
              <a:t>Oregon and Washington Uncompensated Care Model </a:t>
            </a:r>
          </a:p>
          <a:p>
            <a:r>
              <a:rPr lang="en-US" dirty="0" smtClean="0"/>
              <a:t>Health Reform Update – </a:t>
            </a:r>
            <a:r>
              <a:rPr lang="en-US" dirty="0" err="1" smtClean="0"/>
              <a:t>FFE</a:t>
            </a:r>
            <a:endParaRPr lang="en-US" dirty="0" smtClean="0"/>
          </a:p>
          <a:p>
            <a:r>
              <a:rPr lang="en-US" dirty="0" err="1" smtClean="0"/>
              <a:t>TTAG</a:t>
            </a:r>
            <a:r>
              <a:rPr lang="en-US" dirty="0" smtClean="0"/>
              <a:t>/</a:t>
            </a:r>
            <a:r>
              <a:rPr lang="en-US" dirty="0" err="1" smtClean="0"/>
              <a:t>MMPC</a:t>
            </a:r>
            <a:r>
              <a:rPr lang="en-US" dirty="0" smtClean="0"/>
              <a:t> Update </a:t>
            </a:r>
          </a:p>
          <a:p>
            <a:r>
              <a:rPr lang="en-US" dirty="0" smtClean="0"/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19877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IHS FY 2013 Appropriation (4E)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SzPct val="100000"/>
            </a:pPr>
            <a:r>
              <a:rPr lang="en-US" dirty="0" smtClean="0"/>
              <a:t>February President’s request included $115 million increase for IHS</a:t>
            </a:r>
          </a:p>
          <a:p>
            <a:pPr>
              <a:buSzPct val="100000"/>
            </a:pPr>
            <a:r>
              <a:rPr lang="en-US" dirty="0" smtClean="0"/>
              <a:t>May 28</a:t>
            </a:r>
            <a:r>
              <a:rPr lang="en-US" baseline="30000" dirty="0" smtClean="0"/>
              <a:t>th</a:t>
            </a:r>
            <a:r>
              <a:rPr lang="en-US" dirty="0" smtClean="0"/>
              <a:t> the House Interior Subcommittee approved FY 2013 Interior-Related Agency bill includes $186 million increase for IHS</a:t>
            </a:r>
          </a:p>
          <a:p>
            <a:pPr lvl="1">
              <a:buSzPct val="100000"/>
            </a:pPr>
            <a:r>
              <a:rPr lang="en-US" dirty="0" smtClean="0"/>
              <a:t>The Full House has yet to action</a:t>
            </a:r>
            <a:endParaRPr lang="en-US" dirty="0"/>
          </a:p>
          <a:p>
            <a:r>
              <a:rPr lang="en-US" dirty="0" smtClean="0"/>
              <a:t>September 25</a:t>
            </a:r>
            <a:r>
              <a:rPr lang="en-US" baseline="30000" dirty="0" smtClean="0"/>
              <a:t>th</a:t>
            </a:r>
            <a:r>
              <a:rPr lang="en-US" dirty="0" smtClean="0"/>
              <a:t> the Senate Interior Committee Released FY 2013 Interior-Related Agency bill includes $85 million </a:t>
            </a:r>
          </a:p>
          <a:p>
            <a:r>
              <a:rPr lang="en-US" dirty="0" smtClean="0"/>
              <a:t>Looming issue of </a:t>
            </a:r>
            <a:r>
              <a:rPr lang="en-US" i="1" dirty="0" smtClean="0"/>
              <a:t>Sequestration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4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IHS FY 2013 President’s Request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Current Services: $85.6 million</a:t>
            </a:r>
          </a:p>
          <a:p>
            <a:pPr lvl="1"/>
            <a:r>
              <a:rPr lang="en-US" dirty="0" smtClean="0"/>
              <a:t>Federal Pay Costs $2.4 million</a:t>
            </a:r>
          </a:p>
          <a:p>
            <a:pPr lvl="1"/>
            <a:r>
              <a:rPr lang="en-US" dirty="0" smtClean="0"/>
              <a:t>Medical Inflation $33.9 million</a:t>
            </a:r>
          </a:p>
          <a:p>
            <a:pPr lvl="1"/>
            <a:r>
              <a:rPr lang="en-US" dirty="0" smtClean="0"/>
              <a:t>Staffing new facilities $49.3 million</a:t>
            </a:r>
          </a:p>
          <a:p>
            <a:r>
              <a:rPr lang="en-US" dirty="0" smtClean="0"/>
              <a:t>Program Increases (Reprogramming)</a:t>
            </a:r>
          </a:p>
          <a:p>
            <a:pPr lvl="1"/>
            <a:r>
              <a:rPr lang="en-US" dirty="0" smtClean="0"/>
              <a:t>CHS increase $20 million </a:t>
            </a:r>
          </a:p>
          <a:p>
            <a:pPr lvl="1"/>
            <a:r>
              <a:rPr lang="en-US" dirty="0" smtClean="0"/>
              <a:t>HIT ICD-10 $6 million </a:t>
            </a:r>
          </a:p>
          <a:p>
            <a:pPr lvl="1"/>
            <a:r>
              <a:rPr lang="en-US" dirty="0" smtClean="0"/>
              <a:t>Direct Operations $1.1 million </a:t>
            </a:r>
          </a:p>
          <a:p>
            <a:pPr lvl="1"/>
            <a:r>
              <a:rPr lang="en-US" dirty="0" smtClean="0"/>
              <a:t>Contract Support Costs $5 million </a:t>
            </a:r>
          </a:p>
          <a:p>
            <a:pPr lvl="1"/>
            <a:r>
              <a:rPr lang="en-US" dirty="0" smtClean="0"/>
              <a:t>Maintenance &amp; Improvement $1.5 million </a:t>
            </a:r>
          </a:p>
          <a:p>
            <a:pPr lvl="1"/>
            <a:r>
              <a:rPr lang="en-US" dirty="0" smtClean="0"/>
              <a:t>Health Facilities Construction </a:t>
            </a:r>
            <a:r>
              <a:rPr lang="en-US" b="1" dirty="0" smtClean="0">
                <a:solidFill>
                  <a:srgbClr val="FF0000"/>
                </a:solidFill>
              </a:rPr>
              <a:t>$3.6 million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66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the Budgets Compare?  (4E)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Clinic Services Sub-Accounts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96283806"/>
              </p:ext>
            </p:extLst>
          </p:nvPr>
        </p:nvGraphicFramePr>
        <p:xfrm>
          <a:off x="228600" y="1600200"/>
          <a:ext cx="5334000" cy="4343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963"/>
                <a:gridCol w="1209972"/>
                <a:gridCol w="1127473"/>
                <a:gridCol w="1456592"/>
              </a:tblGrid>
              <a:tr h="53424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Sub-sub</a:t>
                      </a:r>
                      <a:r>
                        <a:rPr lang="en-US" sz="1600" baseline="0" dirty="0" smtClean="0"/>
                        <a:t> Acct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Request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House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Senate</a:t>
                      </a:r>
                      <a:endParaRPr lang="en-US" sz="1600" dirty="0"/>
                    </a:p>
                  </a:txBody>
                  <a:tcPr marL="44462" marR="44462"/>
                </a:tc>
              </a:tr>
              <a:tr h="81205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Hospital &amp; Clinics</a:t>
                      </a:r>
                      <a:endParaRPr lang="en-US" sz="16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1,849,310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1,851,448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$  1,852,948 </a:t>
                      </a:r>
                    </a:p>
                  </a:txBody>
                  <a:tcPr marL="4631" marR="4631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Dental Services</a:t>
                      </a:r>
                    </a:p>
                  </a:txBody>
                  <a:tcPr marL="83366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166,297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  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166,597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166,297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Mental Health</a:t>
                      </a:r>
                    </a:p>
                  </a:txBody>
                  <a:tcPr marL="83366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$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78,131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78,131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78,131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  <a:tr h="69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Alcohol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&amp; Sub Abuse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66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$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95,378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195,378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195,378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  <a:tr h="69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Health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66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$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897,562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897,562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    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863,575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3,186,678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$ 3,189,116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$ 3,156,329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276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House &amp; President’s Request near identical</a:t>
            </a:r>
          </a:p>
          <a:p>
            <a:r>
              <a:rPr lang="en-US" sz="2400" dirty="0" smtClean="0"/>
              <a:t>House includes $2.1 mil. more for </a:t>
            </a:r>
            <a:r>
              <a:rPr lang="en-US" sz="2400" dirty="0" err="1" smtClean="0"/>
              <a:t>H&amp;C</a:t>
            </a:r>
            <a:r>
              <a:rPr lang="en-US" sz="2400" dirty="0" smtClean="0"/>
              <a:t>; $300K more for Dental</a:t>
            </a:r>
          </a:p>
          <a:p>
            <a:r>
              <a:rPr lang="en-US" sz="2400" dirty="0" smtClean="0"/>
              <a:t>Senate is less $3.6 mil. for </a:t>
            </a:r>
            <a:r>
              <a:rPr lang="en-US" sz="2400" dirty="0" err="1" smtClean="0"/>
              <a:t>H&amp;C</a:t>
            </a:r>
            <a:r>
              <a:rPr lang="en-US" sz="2400" dirty="0" smtClean="0"/>
              <a:t> </a:t>
            </a:r>
          </a:p>
          <a:p>
            <a:r>
              <a:rPr lang="en-US" sz="2400" b="1" dirty="0" smtClean="0"/>
              <a:t>Senate is $34 million less for CHS</a:t>
            </a:r>
            <a:endParaRPr lang="en-US" sz="2400" dirty="0" smtClean="0"/>
          </a:p>
          <a:p>
            <a:pPr marL="0" indent="0">
              <a:buNone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836596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the Budgets Compare? (4E)</a:t>
            </a:r>
            <a:br>
              <a:rPr lang="en-US" sz="3600" dirty="0" smtClean="0"/>
            </a:br>
            <a:r>
              <a:rPr lang="en-US" sz="3600" dirty="0" smtClean="0"/>
              <a:t>Preventive Health Sub-Accounts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22264557"/>
              </p:ext>
            </p:extLst>
          </p:nvPr>
        </p:nvGraphicFramePr>
        <p:xfrm>
          <a:off x="533400" y="1600201"/>
          <a:ext cx="7772400" cy="3276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1752600"/>
                <a:gridCol w="1676400"/>
                <a:gridCol w="1828800"/>
              </a:tblGrid>
              <a:tr h="44988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Sub-sub</a:t>
                      </a:r>
                      <a:r>
                        <a:rPr lang="en-US" sz="1800" baseline="0" dirty="0" smtClean="0"/>
                        <a:t> Acct</a:t>
                      </a:r>
                      <a:endParaRPr lang="en-US" sz="18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Request</a:t>
                      </a:r>
                      <a:endParaRPr lang="en-US" sz="18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House</a:t>
                      </a:r>
                      <a:endParaRPr lang="en-US" sz="18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Senate</a:t>
                      </a:r>
                      <a:endParaRPr lang="en-US" sz="1800" dirty="0"/>
                    </a:p>
                  </a:txBody>
                  <a:tcPr marL="44462" marR="44462" anchor="ctr"/>
                </a:tc>
              </a:tr>
              <a:tr h="683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 Health Nursing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69,868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69,868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69,868 </a:t>
                      </a:r>
                    </a:p>
                  </a:txBody>
                  <a:tcPr marL="9525" marR="9525" marT="9525" marB="0" anchor="ctr"/>
                </a:tc>
              </a:tr>
              <a:tr h="4498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Education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17,450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17,450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17,450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98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Comm. Health Reps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61,531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61,531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61,531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87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Immunization AK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1,927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1,927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1,927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5599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150,776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150,776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150,776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842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the Budgets Compare?  (4E)</a:t>
            </a:r>
            <a:br>
              <a:rPr lang="en-US" sz="3600" dirty="0" smtClean="0"/>
            </a:br>
            <a:r>
              <a:rPr lang="en-US" sz="3600" dirty="0" smtClean="0"/>
              <a:t>Other Services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32782584"/>
              </p:ext>
            </p:extLst>
          </p:nvPr>
        </p:nvGraphicFramePr>
        <p:xfrm>
          <a:off x="228600" y="1600200"/>
          <a:ext cx="4953000" cy="5040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966"/>
                <a:gridCol w="1123545"/>
                <a:gridCol w="1046939"/>
                <a:gridCol w="1352550"/>
              </a:tblGrid>
              <a:tr h="53424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Sub-sub</a:t>
                      </a:r>
                      <a:r>
                        <a:rPr lang="en-US" sz="1600" baseline="0" dirty="0" smtClean="0"/>
                        <a:t> Acct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Request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House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Senate</a:t>
                      </a:r>
                      <a:endParaRPr lang="en-US" sz="1600" dirty="0"/>
                    </a:p>
                  </a:txBody>
                  <a:tcPr marL="44462" marR="44462"/>
                </a:tc>
              </a:tr>
              <a:tr h="8120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Urban Health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42,988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45,488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$42,988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Indian Health Professions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40,598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$41,598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$40,598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Tribal Management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$2,577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$ 2,577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9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 Operations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72,867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$67,567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$ 72,867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9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Self-Governance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6,044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$6,044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$6,044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9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 Support Cost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476,446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$546,446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$476,446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641,520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$709,720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$641,520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410200" y="1600200"/>
            <a:ext cx="35814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House provides increase for </a:t>
            </a:r>
            <a:r>
              <a:rPr lang="en-US" sz="2400" dirty="0" err="1" smtClean="0"/>
              <a:t>UIHPs</a:t>
            </a:r>
            <a:r>
              <a:rPr lang="en-US" sz="2400" dirty="0" smtClean="0"/>
              <a:t> &amp; Professions</a:t>
            </a:r>
          </a:p>
          <a:p>
            <a:r>
              <a:rPr lang="en-US" sz="2400" dirty="0" smtClean="0"/>
              <a:t>House reduces Direct-Ops by $4 million</a:t>
            </a:r>
          </a:p>
          <a:p>
            <a:r>
              <a:rPr lang="en-US" sz="2400" dirty="0" smtClean="0"/>
              <a:t>House provides significant increase of $70 million for CSC</a:t>
            </a:r>
          </a:p>
          <a:p>
            <a:r>
              <a:rPr lang="en-US" sz="2400" dirty="0" smtClean="0"/>
              <a:t>Senate provides slight increase for Direct-Ops</a:t>
            </a:r>
          </a:p>
          <a:p>
            <a:r>
              <a:rPr lang="en-US" sz="2400" dirty="0" smtClean="0"/>
              <a:t>Senate reduces Request by $5 mil. for CSC</a:t>
            </a:r>
          </a:p>
          <a:p>
            <a:pPr marL="0" indent="0">
              <a:buNone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512177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IHS Budget &amp; Sequestration – 4E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Budget Control Act of 2011 reduces deficit by $2.3 trillion over 10 years thru two vehicles</a:t>
            </a:r>
          </a:p>
          <a:p>
            <a:pPr lvl="1"/>
            <a:r>
              <a:rPr lang="en-US" sz="2000" dirty="0" smtClean="0"/>
              <a:t>Caps in discretionary spending $841 billion over 10 years</a:t>
            </a:r>
          </a:p>
          <a:p>
            <a:pPr lvl="1"/>
            <a:r>
              <a:rPr lang="en-US" sz="2000" dirty="0" smtClean="0"/>
              <a:t>Super Committee Deficit Reduction Plan</a:t>
            </a:r>
          </a:p>
          <a:p>
            <a:pPr lvl="1"/>
            <a:r>
              <a:rPr lang="en-US" sz="2000" dirty="0" smtClean="0"/>
              <a:t>If Plan not adopted allows process Sequestration</a:t>
            </a:r>
          </a:p>
          <a:p>
            <a:r>
              <a:rPr lang="en-US" sz="2400" dirty="0" smtClean="0"/>
              <a:t>Sequestration </a:t>
            </a:r>
          </a:p>
          <a:p>
            <a:pPr lvl="1"/>
            <a:r>
              <a:rPr lang="en-US" sz="2000" dirty="0" smtClean="0"/>
              <a:t>Not new, Gramm Rudman, mandates automatic across-the-board spending cuts </a:t>
            </a:r>
          </a:p>
          <a:p>
            <a:pPr lvl="1"/>
            <a:r>
              <a:rPr lang="en-US" sz="2000" dirty="0" smtClean="0"/>
              <a:t>Initial analysis indicated that IHS programs would be protected by provision in Gramm Rudman Act</a:t>
            </a:r>
          </a:p>
          <a:p>
            <a:pPr lvl="1"/>
            <a:r>
              <a:rPr lang="en-US" sz="2000" dirty="0" smtClean="0"/>
              <a:t>This would have held IHS harmless up to a 2% reduction</a:t>
            </a:r>
          </a:p>
          <a:p>
            <a:pPr lvl="1"/>
            <a:r>
              <a:rPr lang="en-US" sz="2000" dirty="0" smtClean="0"/>
              <a:t>OMB Report indicates that “IHS funds are subject to full sequestration” 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1637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706303"/>
              </p:ext>
            </p:extLst>
          </p:nvPr>
        </p:nvGraphicFramePr>
        <p:xfrm>
          <a:off x="2053590" y="201930"/>
          <a:ext cx="5768340" cy="6487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Worksheet" r:id="rId4" imgW="3971857" imgH="4467135" progId="Excel.Sheet.12">
                  <p:embed/>
                </p:oleObj>
              </mc:Choice>
              <mc:Fallback>
                <p:oleObj name="Worksheet" r:id="rId4" imgW="3971857" imgH="446713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3590" y="201930"/>
                        <a:ext cx="5768340" cy="6487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1471874"/>
      </p:ext>
    </p:extLst>
  </p:cSld>
  <p:clrMapOvr>
    <a:masterClrMapping/>
  </p:clrMapOvr>
</p:sld>
</file>

<file path=ppt/theme/theme1.xml><?xml version="1.0" encoding="utf-8"?>
<a:theme xmlns:a="http://schemas.openxmlformats.org/drawingml/2006/main" name="Gathering Wisdom Presentation - May 26,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Gathering Wisdom Presentation - May 26, 2011</Template>
  <TotalTime>5654</TotalTime>
  <Words>947</Words>
  <Application>Microsoft Office PowerPoint</Application>
  <PresentationFormat>On-screen Show (4:3)</PresentationFormat>
  <Paragraphs>192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Gathering Wisdom Presentation - May 26, 2011</vt:lpstr>
      <vt:lpstr>Worksheet</vt:lpstr>
      <vt:lpstr>Legislative/Policy Update Item No. 4 </vt:lpstr>
      <vt:lpstr>Overview </vt:lpstr>
      <vt:lpstr>IHS FY 2013 Appropriation (4E) </vt:lpstr>
      <vt:lpstr>IHS FY 2013 President’s Request</vt:lpstr>
      <vt:lpstr>How the Budgets Compare?  (4E) Clinic Services Sub-Accounts</vt:lpstr>
      <vt:lpstr>How the Budgets Compare? (4E) Preventive Health Sub-Accounts</vt:lpstr>
      <vt:lpstr>How the Budgets Compare?  (4E) Other Services</vt:lpstr>
      <vt:lpstr>IHS Budget &amp; Sequestration – 4E </vt:lpstr>
      <vt:lpstr>PowerPoint Presentation</vt:lpstr>
      <vt:lpstr>Contract Support Cost Update – 4M</vt:lpstr>
      <vt:lpstr>OR &amp; WA Uncompensated Care Model – 4A-4B-4C</vt:lpstr>
      <vt:lpstr>CMS Tribal Technical Advisory Group (TTAG); and   NIHB Medicare, Medicaid Policy Committee (MMPC)  MMPC Report – 4J</vt:lpstr>
      <vt:lpstr>Federal Facilitated Exchange  – 4G &amp; 4H</vt:lpstr>
      <vt:lpstr>Insurance Exchange Models </vt:lpstr>
      <vt:lpstr>Key Points for FFE</vt:lpstr>
      <vt:lpstr>IHS/VA Draft Sharing Agreement – 4I </vt:lpstr>
      <vt:lpstr>Questions/Discussion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Update   NPAIHB Quarterly Board Meeting  Thunder Valley Casino Resort Lincoln, CA</dc:title>
  <dc:creator>jroberts</dc:creator>
  <cp:lastModifiedBy>Jim Roberts</cp:lastModifiedBy>
  <cp:revision>162</cp:revision>
  <dcterms:created xsi:type="dcterms:W3CDTF">2011-07-14T14:04:56Z</dcterms:created>
  <dcterms:modified xsi:type="dcterms:W3CDTF">2012-10-17T15:13:11Z</dcterms:modified>
</cp:coreProperties>
</file>